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8" r:id="rId4"/>
  </p:sldMasterIdLst>
  <p:notesMasterIdLst>
    <p:notesMasterId r:id="rId16"/>
  </p:notesMasterIdLst>
  <p:sldIdLst>
    <p:sldId id="367" r:id="rId5"/>
    <p:sldId id="369" r:id="rId6"/>
    <p:sldId id="370" r:id="rId7"/>
    <p:sldId id="384" r:id="rId8"/>
    <p:sldId id="385" r:id="rId9"/>
    <p:sldId id="378" r:id="rId10"/>
    <p:sldId id="381" r:id="rId11"/>
    <p:sldId id="382" r:id="rId12"/>
    <p:sldId id="376" r:id="rId13"/>
    <p:sldId id="377" r:id="rId14"/>
    <p:sldId id="348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8"/>
    <a:srgbClr val="0000FF"/>
    <a:srgbClr val="213163"/>
    <a:srgbClr val="223366"/>
    <a:srgbClr val="001131"/>
    <a:srgbClr val="DDE8FF"/>
    <a:srgbClr val="851910"/>
    <a:srgbClr val="FFD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33" autoAdjust="0"/>
  </p:normalViewPr>
  <p:slideViewPr>
    <p:cSldViewPr snapToGrid="0">
      <p:cViewPr varScale="1">
        <p:scale>
          <a:sx n="104" d="100"/>
          <a:sy n="104" d="100"/>
        </p:scale>
        <p:origin x="850" y="82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4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Slides</a:t>
            </a:r>
            <a:r>
              <a:rPr lang="en-US" dirty="0"/>
              <a:t>: Prepare a short slide deck (10-12 slides) summarizing the project objectives, methodology, and key results.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pPr algn="r"/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IN" sz="2000" b="0" spc="-1"/>
              <a:t>thank you very much for joining</a:t>
            </a:r>
            <a:r>
              <a:rPr lang="en-IN" b="0"/>
              <a:t> this </a:t>
            </a:r>
            <a:r>
              <a:rPr lang="en-IN"/>
              <a:t>PPT</a:t>
            </a:r>
            <a:r>
              <a:rPr lang="en-IN" b="0"/>
              <a:t>, keep learning.</a:t>
            </a: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pPr algn="r">
                <a:lnSpc>
                  <a:spcPct val="100000"/>
                </a:lnSpc>
              </a:pPr>
              <a:t>11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5314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06D3-496D-4060-A653-877D7024FA53}" type="datetime1">
              <a:rPr lang="en-IN" smtClean="0"/>
              <a:pPr/>
              <a:t>09-11-2024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33B4F-60C7-445E-9813-BC2C392C2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B32F7-61FD-4AEA-AB6C-7DB97F8C93E5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4A776-A3BC-47A4-B5CC-982739B1579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CED223-EF63-605A-08B3-3B52963FC6A6}"/>
              </a:ext>
            </a:extLst>
          </p:cNvPr>
          <p:cNvSpPr/>
          <p:nvPr userDrawn="1"/>
        </p:nvSpPr>
        <p:spPr>
          <a:xfrm>
            <a:off x="1" y="-78892"/>
            <a:ext cx="7088224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/>
              <a:t>Project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055C93-3B68-7B2F-D1BC-57DBBDF9047B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rcRect/>
          <a:stretch/>
        </p:blipFill>
        <p:spPr>
          <a:xfrm>
            <a:off x="7435308" y="29029"/>
            <a:ext cx="1245494" cy="4050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7CC02B-8BB1-0D1C-2198-59015B45F89B}"/>
              </a:ext>
            </a:extLst>
          </p:cNvPr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bhuvaneshkr2003@gmail.com" TargetMode="External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5EB3E8-4D66-E74C-AA85-D6FA3DDF1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22464"/>
            <a:ext cx="9144000" cy="526596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FECF01-5B37-F500-F5BF-94F4716E2D91}"/>
              </a:ext>
            </a:extLst>
          </p:cNvPr>
          <p:cNvSpPr/>
          <p:nvPr/>
        </p:nvSpPr>
        <p:spPr>
          <a:xfrm>
            <a:off x="1141578" y="1250638"/>
            <a:ext cx="6898511" cy="3102015"/>
          </a:xfrm>
          <a:prstGeom prst="roundRect">
            <a:avLst>
              <a:gd name="adj" fmla="val 8142"/>
            </a:avLst>
          </a:prstGeom>
          <a:solidFill>
            <a:srgbClr val="E5EEFF"/>
          </a:solidFill>
          <a:ln>
            <a:solidFill>
              <a:srgbClr val="9BD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B721ED-22E4-6DB0-5857-C0300ED9B39A}"/>
              </a:ext>
            </a:extLst>
          </p:cNvPr>
          <p:cNvGrpSpPr/>
          <p:nvPr/>
        </p:nvGrpSpPr>
        <p:grpSpPr>
          <a:xfrm>
            <a:off x="1548293" y="1405196"/>
            <a:ext cx="6047412" cy="601034"/>
            <a:chOff x="1567263" y="1495382"/>
            <a:chExt cx="6047412" cy="601034"/>
          </a:xfrm>
        </p:grpSpPr>
        <p:pic>
          <p:nvPicPr>
            <p:cNvPr id="8" name="Google Shape;110;p4" descr="A close up of a sign&#10;&#10;Description automatically generated">
              <a:extLst>
                <a:ext uri="{FF2B5EF4-FFF2-40B4-BE49-F238E27FC236}">
                  <a16:creationId xmlns:a16="http://schemas.microsoft.com/office/drawing/2014/main" id="{C5DCF4E0-0C65-1FEB-0A76-8E20240537A0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54FDD9-FF0B-C2F3-8CBA-8430CF9EF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0552"/>
            <a:stretch/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1703E3D-DC42-4972-13BC-75B3433F0AAC}"/>
                </a:ext>
              </a:extLst>
            </p:cNvPr>
            <p:cNvCxnSpPr>
              <a:cxnSpLocks/>
            </p:cNvCxnSpPr>
            <p:nvPr/>
          </p:nvCxnSpPr>
          <p:spPr>
            <a:xfrm>
              <a:off x="4609804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2864786-7EB9-0435-2B7E-A519DAC0B2C3}"/>
                </a:ext>
              </a:extLst>
            </p:cNvPr>
            <p:cNvCxnSpPr>
              <a:cxnSpLocks/>
            </p:cNvCxnSpPr>
            <p:nvPr/>
          </p:nvCxnSpPr>
          <p:spPr>
            <a:xfrm>
              <a:off x="6066122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C1401D8-FA66-1261-CD90-51590003DB53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ln w="0">
              <a:noFill/>
            </a:ln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B6D403-A251-4241-C8B1-03F239798137}"/>
                </a:ext>
              </a:extLst>
            </p:cNvPr>
            <p:cNvCxnSpPr>
              <a:cxnSpLocks/>
            </p:cNvCxnSpPr>
            <p:nvPr/>
          </p:nvCxnSpPr>
          <p:spPr>
            <a:xfrm>
              <a:off x="3529689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2" name="Picture 21" descr="A blue and black text&#10;&#10;Description automatically generated">
              <a:extLst>
                <a:ext uri="{FF2B5EF4-FFF2-40B4-BE49-F238E27FC236}">
                  <a16:creationId xmlns:a16="http://schemas.microsoft.com/office/drawing/2014/main" id="{7EE3A363-7C08-0337-B159-84F504E87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FD0626E-7FFA-F384-1DF5-056574800B20}"/>
              </a:ext>
            </a:extLst>
          </p:cNvPr>
          <p:cNvSpPr txBox="1"/>
          <p:nvPr/>
        </p:nvSpPr>
        <p:spPr>
          <a:xfrm>
            <a:off x="1056533" y="2199794"/>
            <a:ext cx="598848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	        </a:t>
            </a:r>
            <a:r>
              <a:rPr lang="en-IN" sz="2000" b="1" dirty="0">
                <a:latin typeface="Times New Roman" pitchFamily="18" charset="0"/>
                <a:cs typeface="Times New Roman" pitchFamily="18" charset="0"/>
              </a:rPr>
              <a:t>E-COMMERCE SALES ANALYSIS </a:t>
            </a:r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  <a:p>
            <a:endParaRPr lang="en-US" sz="1400" dirty="0"/>
          </a:p>
          <a:p>
            <a:r>
              <a:rPr lang="en-US" sz="1400" b="1" dirty="0">
                <a:latin typeface="Times New Roman" pitchFamily="18" charset="0"/>
                <a:cs typeface="Times New Roman" pitchFamily="18" charset="0"/>
              </a:rPr>
              <a:t>     Project by : 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BHUVANESH.KR			</a:t>
            </a:r>
          </a:p>
          <a:p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	      </a:t>
            </a:r>
            <a:r>
              <a:rPr lang="en-US" dirty="0">
                <a:latin typeface="Times New Roman" pitchFamily="18" charset="0"/>
                <a:cs typeface="Times New Roman" pitchFamily="18" charset="0"/>
                <a:hlinkClick r:id="rId8"/>
              </a:rPr>
              <a:t>bhuvaneshkr2003</a:t>
            </a:r>
            <a:r>
              <a:rPr lang="en-US" sz="1400" dirty="0">
                <a:latin typeface="Times New Roman" pitchFamily="18" charset="0"/>
                <a:cs typeface="Times New Roman" pitchFamily="18" charset="0"/>
                <a:hlinkClick r:id="rId8"/>
              </a:rPr>
              <a:t>@gmail.com</a:t>
            </a: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	      912421114002</a:t>
            </a:r>
          </a:p>
          <a:p>
            <a:pPr algn="l"/>
            <a:r>
              <a:rPr lang="en-US" dirty="0">
                <a:latin typeface="Times New Roman" pitchFamily="18" charset="0"/>
                <a:cs typeface="Times New Roman" pitchFamily="18" charset="0"/>
              </a:rPr>
              <a:t>	     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1DFA1F1233D2DDA882B4B949989D9AFD </a:t>
            </a:r>
          </a:p>
          <a:p>
            <a:pPr algn="l"/>
            <a:r>
              <a:rPr lang="en-IN" dirty="0">
                <a:latin typeface="Times New Roman" pitchFamily="18" charset="0"/>
                <a:cs typeface="Times New Roman" pitchFamily="18" charset="0"/>
              </a:rPr>
              <a:t>	      (au912421114002)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	</a:t>
            </a:r>
          </a:p>
          <a:p>
            <a:r>
              <a:rPr lang="en-US" sz="1400" dirty="0"/>
              <a:t>	</a:t>
            </a:r>
          </a:p>
          <a:p>
            <a:r>
              <a:rPr lang="en-US" sz="1400" dirty="0"/>
              <a:t>	</a:t>
            </a:r>
          </a:p>
          <a:p>
            <a:pPr algn="ctr"/>
            <a:endParaRPr lang="en-US" dirty="0"/>
          </a:p>
          <a:p>
            <a:pPr algn="ctr"/>
            <a:endParaRPr lang="en-US" sz="1400" dirty="0"/>
          </a:p>
          <a:p>
            <a:pPr algn="ctr"/>
            <a:endParaRPr lang="en-US" dirty="0"/>
          </a:p>
          <a:p>
            <a:pPr algn="ctr"/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01D45-CD13-953B-A17D-A65736980F73}"/>
              </a:ext>
            </a:extLst>
          </p:cNvPr>
          <p:cNvSpPr txBox="1"/>
          <p:nvPr/>
        </p:nvSpPr>
        <p:spPr>
          <a:xfrm>
            <a:off x="5373176" y="2693776"/>
            <a:ext cx="3042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Guide: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P.RAJA</a:t>
            </a:r>
          </a:p>
          <a:p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(Master trainer </a:t>
            </a:r>
            <a:r>
              <a:rPr lang="en-US" sz="1400" dirty="0" err="1">
                <a:latin typeface="Times New Roman" pitchFamily="18" charset="0"/>
                <a:cs typeface="Times New Roman" pitchFamily="18" charset="0"/>
              </a:rPr>
              <a:t>edunet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 foundation)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71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0A2C-122D-B694-9544-674D5B7F3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55600"/>
            <a:ext cx="28080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Future Scope</a:t>
            </a:r>
            <a:endParaRPr lang="en-IN" sz="2400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389600"/>
            <a:ext cx="8281582" cy="3179400"/>
          </a:xfrm>
        </p:spPr>
        <p:txBody>
          <a:bodyPr/>
          <a:lstStyle/>
          <a:p>
            <a:pPr algn="just"/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This project can be expanded with predictive analytics and machine learning to forecast customer behavior and enhance recommendations. </a:t>
            </a:r>
          </a:p>
          <a:p>
            <a:pPr algn="just"/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Real-time data analysis can allow instant insights and personalized offers. </a:t>
            </a:r>
          </a:p>
          <a:p>
            <a:pPr algn="just"/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Adding sentiment analysis of reviews would provide a better understanding of customer satisfaction, while cross-channel analysis can reveal behavioral differences across platforms, improving targeted marketing.</a:t>
            </a:r>
          </a:p>
          <a:p>
            <a:pPr algn="just"/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 Enhanced segmentation with psychographic data can enable highly personalized marketing and loyalty programs, boosting customer retention.</a:t>
            </a: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B50A8D-1149-8BD2-0D14-5589125052CF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5114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4000" b="1" dirty="0">
                <a:latin typeface="Times New Roman" pitchFamily="18" charset="0"/>
                <a:cs typeface="Times New Roman" pitchFamily="18" charset="0"/>
              </a:rPr>
              <a:t>Thank you!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CCFF4B-E5FB-9CB2-6F5E-C8956573EF83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8237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78195-9B03-00E3-45B8-00FA85409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55600"/>
            <a:ext cx="2808000" cy="461665"/>
          </a:xfr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Abstract</a:t>
            </a:r>
            <a:endParaRPr lang="en-IN" sz="2400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017265"/>
            <a:ext cx="8364709" cy="3720890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This project conducts a comprehensive analysis of e-commerce sales data to uncover key patterns and insights into customer demographics, purchasing behavior, and seasonal trends. By examining various factors, including</a:t>
            </a:r>
          </a:p>
          <a:p>
            <a:pPr lvl="4"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 gender distribution, </a:t>
            </a:r>
          </a:p>
          <a:p>
            <a:pPr lvl="4"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popular product categories, </a:t>
            </a:r>
          </a:p>
          <a:p>
            <a:pPr lvl="4"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preferred payment methods, </a:t>
            </a:r>
          </a:p>
          <a:p>
            <a:pPr lvl="4"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customer interaction types, and </a:t>
            </a:r>
          </a:p>
          <a:p>
            <a:pPr lvl="4"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purchase frequency. </a:t>
            </a:r>
          </a:p>
          <a:p>
            <a:pPr marL="609585" lvl="1" indent="0" algn="just">
              <a:lnSpc>
                <a:spcPct val="100000"/>
              </a:lnSpc>
              <a:buNone/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This analysis equips decision-makers with data-driven insights to enhance platform performance and customer experience.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DB3EF-C247-72C9-A49C-8263BEBCD804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215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2E813-CB30-52BE-482F-A822E8D42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180" y="482869"/>
            <a:ext cx="8666045" cy="755700"/>
          </a:xfrm>
        </p:spPr>
        <p:txBody>
          <a:bodyPr/>
          <a:lstStyle/>
          <a:p>
            <a:r>
              <a:rPr lang="en-US" sz="24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Problem</a:t>
            </a:r>
            <a:r>
              <a:rPr lang="en-US" sz="1400" b="1" dirty="0">
                <a:solidFill>
                  <a:schemeClr val="accent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Statement</a:t>
            </a:r>
            <a:endParaRPr lang="en-IN" sz="2400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479009" cy="3179400"/>
          </a:xfrm>
        </p:spPr>
        <p:txBody>
          <a:bodyPr/>
          <a:lstStyle/>
          <a:p>
            <a:pPr algn="just">
              <a:buNone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The objective is to analyze sales data to extract crucial information such as total sales, best-selling products, customer purchase patterns, and other vital metrics. The analysis helps the company better understand its performance, optimize marketing strategies, and improve inventory management. 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B0BE13-8554-9D1C-7FEB-72B9E5C1ACD1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1695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396FC65-41D7-3590-2C15-284F3A9A5B6D}"/>
              </a:ext>
            </a:extLst>
          </p:cNvPr>
          <p:cNvSpPr txBox="1">
            <a:spLocks/>
          </p:cNvSpPr>
          <p:nvPr/>
        </p:nvSpPr>
        <p:spPr>
          <a:xfrm>
            <a:off x="-2650956" y="38406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F6781F-60B6-B6CB-0470-0E35B5448AE8}"/>
              </a:ext>
            </a:extLst>
          </p:cNvPr>
          <p:cNvSpPr txBox="1"/>
          <p:nvPr/>
        </p:nvSpPr>
        <p:spPr>
          <a:xfrm>
            <a:off x="609600" y="1008991"/>
            <a:ext cx="72176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calculate the total sales over a certain period.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identify the best-selling products based on units sold and revenue.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study customer purchase patterns, such as how often they buy and how much they spend.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offer insights that will help the company improve marketing, manage stock, and engage customers better.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provides actionable insights into sales performance, enabling the company to optimize marketing efforts, adjust inventory, and target customer segments more effectively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F73B7C-8FF1-2B70-7786-61D8859D8BE7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6AB8DAF2-B141-0C0D-4015-6BE8A25C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55600"/>
            <a:ext cx="8634873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  <a:endParaRPr lang="en-US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11699" y="1070264"/>
            <a:ext cx="8499791" cy="3498736"/>
          </a:xfrm>
        </p:spPr>
        <p:txBody>
          <a:bodyPr/>
          <a:lstStyle/>
          <a:p>
            <a:pPr>
              <a:buNone/>
            </a:pPr>
            <a:endParaRPr lang="en-US"/>
          </a:p>
          <a:p>
            <a:pPr>
              <a:buNone/>
            </a:pPr>
            <a:endParaRPr lang="en-US"/>
          </a:p>
          <a:p>
            <a:pPr>
              <a:buNone/>
            </a:pPr>
            <a:endParaRPr lang="en-US"/>
          </a:p>
          <a:p>
            <a:pPr>
              <a:buNone/>
            </a:pPr>
            <a:endParaRPr lang="en-US"/>
          </a:p>
          <a:p>
            <a:pPr>
              <a:buNone/>
            </a:pPr>
            <a:endParaRPr lang="en-US"/>
          </a:p>
          <a:p>
            <a:pPr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9460" y="1467294"/>
            <a:ext cx="1828800" cy="6858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3700130" y="1467293"/>
            <a:ext cx="1828800" cy="6858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6528391" y="1456660"/>
            <a:ext cx="1828800" cy="6858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4763386" y="2955830"/>
            <a:ext cx="1828800" cy="6858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  <a:p>
            <a:pPr>
              <a:defRPr sz="1400"/>
            </a:pPr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1796031" y="3030258"/>
            <a:ext cx="1828800" cy="6858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ight Arrow 9"/>
          <p:cNvSpPr/>
          <p:nvPr/>
        </p:nvSpPr>
        <p:spPr>
          <a:xfrm>
            <a:off x="2945219" y="1669312"/>
            <a:ext cx="563525" cy="2658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5716772" y="1718931"/>
            <a:ext cx="673395" cy="2658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Arrow 12"/>
          <p:cNvSpPr/>
          <p:nvPr/>
        </p:nvSpPr>
        <p:spPr>
          <a:xfrm>
            <a:off x="3965944" y="3253563"/>
            <a:ext cx="552893" cy="24454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Bent Arrow 14"/>
          <p:cNvSpPr/>
          <p:nvPr/>
        </p:nvSpPr>
        <p:spPr>
          <a:xfrm rot="10800000">
            <a:off x="6948996" y="2417563"/>
            <a:ext cx="776177" cy="107071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16418" y="1679944"/>
            <a:ext cx="15842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Data Collection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52529" y="1651590"/>
            <a:ext cx="15842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Data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Processing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14212" y="1644502"/>
            <a:ext cx="15842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  Model Training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39434" y="3232297"/>
            <a:ext cx="17650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Model Deployment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15785" y="3150781"/>
            <a:ext cx="15842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      Predictions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B3A3B8-08E4-F883-DC2B-1E7A33503AC0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564327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11700" y="555600"/>
            <a:ext cx="8354318" cy="755700"/>
          </a:xfrm>
        </p:spPr>
        <p:txBody>
          <a:bodyPr/>
          <a:lstStyle/>
          <a:p>
            <a:b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Video of Project Demo</a:t>
            </a:r>
            <a:br>
              <a:rPr lang="en-IN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72F94B-2252-2C57-3A4A-F7ADE1E3FCD6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  <p:pic>
        <p:nvPicPr>
          <p:cNvPr id="2" name="E-Commerce Sales Data Analysis DEMO VIDEO -BHUVANESH_KR_912421114002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2F6E0CF0-8A37-0471-68AB-8F1F8A1182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1663" y="933450"/>
            <a:ext cx="5918135" cy="33289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41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2794AAE-8AFE-ADF1-7505-46DF4B660308}"/>
              </a:ext>
            </a:extLst>
          </p:cNvPr>
          <p:cNvGrpSpPr/>
          <p:nvPr/>
        </p:nvGrpSpPr>
        <p:grpSpPr>
          <a:xfrm>
            <a:off x="840067" y="427219"/>
            <a:ext cx="8062110" cy="4427169"/>
            <a:chOff x="1465590" y="-65690"/>
            <a:chExt cx="9233880" cy="51910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25E0C03-40B9-EFE5-4D61-348042DB6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9452" y="-65690"/>
              <a:ext cx="3633723" cy="222807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8C7BA0A-9C4E-FDBA-4269-98F0873EF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66268" y="-65690"/>
              <a:ext cx="4204428" cy="256811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372D6FF-2499-D332-444C-67AD8B0300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65590" y="2375603"/>
              <a:ext cx="4343582" cy="274975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FECAAC7-C327-14C2-1AFA-87B60825E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65195" y="2354083"/>
              <a:ext cx="4634275" cy="2771271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A934EA3-F345-0CAD-7681-BD8A778E8217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99142C-C1E2-42E9-A2DE-F6E89FF16DC3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7E0DDC1-5EE6-3A08-A3C6-1A44412F6603}"/>
              </a:ext>
            </a:extLst>
          </p:cNvPr>
          <p:cNvGrpSpPr/>
          <p:nvPr/>
        </p:nvGrpSpPr>
        <p:grpSpPr>
          <a:xfrm>
            <a:off x="785770" y="558559"/>
            <a:ext cx="7720211" cy="4289541"/>
            <a:chOff x="836765" y="634289"/>
            <a:chExt cx="7720211" cy="428954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4083606-BADA-DE8E-184A-00462EA6C6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6765" y="2735958"/>
              <a:ext cx="3676509" cy="191519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3537CC4-48E0-093E-DA2D-E09B39B9B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10087" y="634289"/>
              <a:ext cx="3416383" cy="210166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F138BA-6B0B-84EE-389F-DA00FBB1D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79583" y="2844432"/>
              <a:ext cx="3477393" cy="207939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88D2BD8-6068-A50F-84A4-A16C96EA6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3522" y="634289"/>
              <a:ext cx="3482996" cy="22006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90F4B-9803-CB1B-02A8-FB5D111C9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55600"/>
            <a:ext cx="28080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Conclusion</a:t>
            </a:r>
            <a:endParaRPr lang="en-IN" sz="2400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699" y="1028700"/>
            <a:ext cx="8406273" cy="3540300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The analysis provides actionable insights into sales performance, enabling the company </a:t>
            </a:r>
          </a:p>
          <a:p>
            <a:pPr lvl="1"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to optimize marketing efforts, </a:t>
            </a:r>
          </a:p>
          <a:p>
            <a:pPr lvl="1"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adjust inventory, and </a:t>
            </a:r>
          </a:p>
          <a:p>
            <a:pPr lvl="1"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target customer segments more effectively, </a:t>
            </a:r>
          </a:p>
          <a:p>
            <a:pPr lvl="1"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ultimately driving revenue growth and improving customer satisfaction. </a:t>
            </a:r>
          </a:p>
          <a:p>
            <a:pPr algn="just">
              <a:lnSpc>
                <a:spcPct val="100000"/>
              </a:lnSpc>
            </a:pP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The project highlights key areas for enhancing user experience, particularly through checkout and product interaction improvements.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E44DA8-50E8-CA1D-982B-32608CB81AD6}"/>
              </a:ext>
            </a:extLst>
          </p:cNvPr>
          <p:cNvSpPr/>
          <p:nvPr/>
        </p:nvSpPr>
        <p:spPr>
          <a:xfrm>
            <a:off x="67909" y="22123"/>
            <a:ext cx="4297614" cy="3097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E-COMMERCE SALES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4784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4eeb56d-118c-48c3-937f-7f05817f737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21E1C5FD398A4287C0920180B68150" ma:contentTypeVersion="18" ma:contentTypeDescription="Create a new document." ma:contentTypeScope="" ma:versionID="26704334229d571494ec08df731579b2">
  <xsd:schema xmlns:xsd="http://www.w3.org/2001/XMLSchema" xmlns:xs="http://www.w3.org/2001/XMLSchema" xmlns:p="http://schemas.microsoft.com/office/2006/metadata/properties" xmlns:ns3="94eeb56d-118c-48c3-937f-7f05817f7373" xmlns:ns4="fe56e3b0-34a1-4d6f-a501-a0b2b7006a18" targetNamespace="http://schemas.microsoft.com/office/2006/metadata/properties" ma:root="true" ma:fieldsID="646583e16dee9c97f40ce908d27133ed" ns3:_="" ns4:_="">
    <xsd:import namespace="94eeb56d-118c-48c3-937f-7f05817f7373"/>
    <xsd:import namespace="fe56e3b0-34a1-4d6f-a501-a0b2b7006a1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eeb56d-118c-48c3-937f-7f05817f73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56e3b0-34a1-4d6f-a501-a0b2b7006a1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559A34-456E-49A1-8157-9E3D18BFAD36}">
  <ds:schemaRefs>
    <ds:schemaRef ds:uri="http://purl.org/dc/terms/"/>
    <ds:schemaRef ds:uri="fe56e3b0-34a1-4d6f-a501-a0b2b7006a18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94eeb56d-118c-48c3-937f-7f05817f7373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2B6CD32-2537-46E7-8CC3-A58D446224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eeb56d-118c-48c3-937f-7f05817f7373"/>
    <ds:schemaRef ds:uri="fe56e3b0-34a1-4d6f-a501-a0b2b7006a1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</TotalTime>
  <Words>475</Words>
  <Application>Microsoft Office PowerPoint</Application>
  <PresentationFormat>On-screen Show (16:9)</PresentationFormat>
  <Paragraphs>105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Office Theme</vt:lpstr>
      <vt:lpstr>PowerPoint Presentation</vt:lpstr>
      <vt:lpstr>Abstract</vt:lpstr>
      <vt:lpstr>Problem Statement</vt:lpstr>
      <vt:lpstr>PowerPoint Presentation</vt:lpstr>
      <vt:lpstr>System Architecture</vt:lpstr>
      <vt:lpstr> Video of Project Demo </vt:lpstr>
      <vt:lpstr>PowerPoint Presentation</vt:lpstr>
      <vt:lpstr>PowerPoint Presentation</vt:lpstr>
      <vt:lpstr>Conclusion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Kr Bhuvanesh</cp:lastModifiedBy>
  <cp:revision>36</cp:revision>
  <dcterms:modified xsi:type="dcterms:W3CDTF">2024-11-09T14:26:01Z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0x0101009921E1C5FD398A4287C0920180B68150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2023-07-11T03:09:09Z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698b2528-286a-444d-a68d-b8bbb1f69870</vt:lpwstr>
  </property>
  <property fmtid="{D5CDD505-2E9C-101B-9397-08002B2CF9AE}" pid="8" name="MSIP_Label_defa4170-0d19-0005-0004-bc88714345d2_ActionId">
    <vt:lpwstr>9e872e44-4725-4b90-87d6-01f911260b79</vt:lpwstr>
  </property>
  <property fmtid="{D5CDD505-2E9C-101B-9397-08002B2CF9AE}" pid="9" name="MSIP_Label_defa4170-0d19-0005-0004-bc88714345d2_ContentBits">
    <vt:lpwstr>0</vt:lpwstr>
  </property>
</Properties>
</file>

<file path=docProps/thumbnail.jpeg>
</file>